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5"/>
  </p:notesMasterIdLst>
  <p:sldIdLst>
    <p:sldId id="256" r:id="rId5"/>
    <p:sldId id="259" r:id="rId6"/>
    <p:sldId id="260" r:id="rId7"/>
    <p:sldId id="275" r:id="rId8"/>
    <p:sldId id="262" r:id="rId9"/>
    <p:sldId id="263" r:id="rId10"/>
    <p:sldId id="264" r:id="rId11"/>
    <p:sldId id="265" r:id="rId12"/>
    <p:sldId id="270" r:id="rId13"/>
    <p:sldId id="271" r:id="rId14"/>
    <p:sldId id="272" r:id="rId15"/>
    <p:sldId id="273" r:id="rId16"/>
    <p:sldId id="274" r:id="rId17"/>
    <p:sldId id="267" r:id="rId18"/>
    <p:sldId id="276" r:id="rId19"/>
    <p:sldId id="277" r:id="rId20"/>
    <p:sldId id="278" r:id="rId21"/>
    <p:sldId id="279" r:id="rId22"/>
    <p:sldId id="268" r:id="rId23"/>
    <p:sldId id="25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57B25B-BD41-4764-8CCE-35AAB8A4AA1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0D96705-E8B0-4771-953E-9D4ADE96892A}" type="pres">
      <dgm:prSet presAssocID="{E457B25B-BD41-4764-8CCE-35AAB8A4AA1B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7B5997F2-AC3D-40D5-AEA3-84E54CE76B85}" type="presOf" srcId="{E457B25B-BD41-4764-8CCE-35AAB8A4AA1B}" destId="{40D96705-E8B0-4771-953E-9D4ADE96892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52EBF6-3D1D-4B2A-96D4-D20C4684BE20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4DC92-0058-4E37-91D0-AAD47AC76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992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09625" y="638175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452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2DEF159-660E-4893-A63C-7C2BB5EEB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43" b="19135"/>
          <a:stretch/>
        </p:blipFill>
        <p:spPr>
          <a:xfrm flipH="1">
            <a:off x="911424" y="-3448"/>
            <a:ext cx="11299452" cy="6858000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826" y="1844824"/>
            <a:ext cx="5261187" cy="11822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2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895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E971BB-C71B-459A-81B7-ED4F875B14A3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71A900-37D5-42FF-8B16-83E941ACC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59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D813432-CCF5-40C9-B4BB-E31C0BAC7659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0436C6-9494-4EEE-AB8A-B3A3B2257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76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36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5" r:id="rId2"/>
    <p:sldLayoutId id="214748366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5">
          <p15:clr>
            <a:srgbClr val="F26B43"/>
          </p15:clr>
        </p15:guide>
        <p15:guide id="2" pos="7423">
          <p15:clr>
            <a:srgbClr val="F26B43"/>
          </p15:clr>
        </p15:guide>
        <p15:guide id="3" pos="257">
          <p15:clr>
            <a:srgbClr val="F26B43"/>
          </p15:clr>
        </p15:guide>
        <p15:guide id="4" orient="horz" pos="4065">
          <p15:clr>
            <a:srgbClr val="F26B43"/>
          </p15:clr>
        </p15:guide>
        <p15:guide id="5" orient="horz" pos="799">
          <p15:clr>
            <a:srgbClr val="F26B43"/>
          </p15:clr>
        </p15:guide>
        <p15:guide id="6" orient="horz" pos="89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  <a:latin typeface="Candara" pitchFamily="34" charset="0"/>
              </a:rPr>
              <a:t>Hospital Management System</a:t>
            </a:r>
            <a:endParaRPr lang="en-US" sz="3200" dirty="0">
              <a:solidFill>
                <a:schemeClr val="bg1"/>
              </a:solidFill>
              <a:latin typeface="Candara" pitchFamily="34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3B53AB0-0A43-4154-8E60-77EC2450AE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4877913"/>
              </p:ext>
            </p:extLst>
          </p:nvPr>
        </p:nvGraphicFramePr>
        <p:xfrm>
          <a:off x="896645" y="4128116"/>
          <a:ext cx="2734322" cy="745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18235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</a:t>
            </a:r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BF4AC0-B8AA-44AD-AF90-CC9B585EF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58" y="4728335"/>
            <a:ext cx="6363251" cy="164606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006ADB-0CDB-4C36-90DF-28C5A06F5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58" y="1176918"/>
            <a:ext cx="4557155" cy="33911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CB8CC9-2661-4948-BFA2-E3F57D88B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083" y="1176918"/>
            <a:ext cx="3535986" cy="32921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6BD280-1A3F-4918-950B-97244BD4C0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997" y="4668448"/>
            <a:ext cx="3024027" cy="181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969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</a:t>
            </a:r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F6457C-5F94-4EAB-9711-151B30C682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36" y="932155"/>
            <a:ext cx="4340695" cy="267478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AFF398-46CC-4CA0-A536-E23B6DC61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745" y="870047"/>
            <a:ext cx="4989251" cy="279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A55B02-F237-4D70-BB3E-4E95F5612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632" y="4258711"/>
            <a:ext cx="7544853" cy="234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11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shots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31B848-8CA6-459E-B40E-F8243262D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834" y="1021710"/>
            <a:ext cx="5314627" cy="270541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ECBEA6-25B9-477C-AD9B-983A100F3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91" y="1015190"/>
            <a:ext cx="5314627" cy="2677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3F7114-2D77-4830-8380-6F9F32101F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934" y="3977197"/>
            <a:ext cx="5422203" cy="25479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950D1A-280D-4C38-B3BF-75C3685B1B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91" y="3915116"/>
            <a:ext cx="5244514" cy="260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480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shots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A9E5CC-72DB-4601-B6A6-2421E9AC4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922" y="3932611"/>
            <a:ext cx="5140888" cy="26000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9F051D-B21A-4F73-B291-0CF2551CB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41" y="3932612"/>
            <a:ext cx="4908508" cy="2600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CB9DDA-8C5E-4FA7-BC04-30957DBEB4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921" y="1065330"/>
            <a:ext cx="5246649" cy="2705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ACC7CE-6FD5-4394-9FF4-E7A90064C9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41" y="1065330"/>
            <a:ext cx="4908508" cy="270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7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Shots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FFCF91-9B1D-4D00-8253-BEE149FC3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39" y="2060402"/>
            <a:ext cx="4191585" cy="238158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5C1DBE-A380-4AB3-8C48-0352DC1E5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596" y="1082848"/>
            <a:ext cx="4264241" cy="495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84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0273B-8E9F-49B1-8B8E-C94C395FA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 Shots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BD33FC-22B6-4546-B869-70B020E84A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68" y="1162996"/>
            <a:ext cx="10130765" cy="267339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23ABE0-9F06-4220-98C8-673685D5B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68" y="4219921"/>
            <a:ext cx="4516184" cy="20628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1214F1-9B96-4619-AA2F-C5A2A2736B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98" y="4219921"/>
            <a:ext cx="4897635" cy="206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12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19E4E-30C9-4EBE-8D98-8DE9C6186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 Shots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695589-349C-41A0-BD49-588FD84CB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605" y="1543676"/>
            <a:ext cx="5827966" cy="4621113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B0496FD-3490-4A02-B0FD-16072AF42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30" y="1448677"/>
            <a:ext cx="3523049" cy="4703547"/>
          </a:xfrm>
        </p:spPr>
      </p:pic>
    </p:spTree>
    <p:extLst>
      <p:ext uri="{BB962C8B-B14F-4D97-AF65-F5344CB8AC3E}">
        <p14:creationId xmlns:p14="http://schemas.microsoft.com/office/powerpoint/2010/main" val="2872875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1AD06-1425-4AE3-95E4-9DF5AFE4F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 Shots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93827C-A4DD-4EBB-8692-5B8E5F5474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93" y="1883738"/>
            <a:ext cx="4208247" cy="390710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156624-67EF-44F1-910E-83D9DEF86A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986" y="1970389"/>
            <a:ext cx="4651974" cy="38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15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F3C85-9D0C-4BCA-B920-EEF363A76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Enhancements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A9AB1-8DAF-4F19-9400-ED50A5DCB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this Project, We can future develop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 By implementing the storage of information about various diseases and medicines which are available to cure them.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 By providing prescription, precautions and Diet advice.</a:t>
            </a:r>
          </a:p>
        </p:txBody>
      </p:sp>
    </p:spTree>
    <p:extLst>
      <p:ext uri="{BB962C8B-B14F-4D97-AF65-F5344CB8AC3E}">
        <p14:creationId xmlns:p14="http://schemas.microsoft.com/office/powerpoint/2010/main" val="4262339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Thanks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524000" y="1997968"/>
            <a:ext cx="9144000" cy="23876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140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00" name="Rectangle 8"/>
          <p:cNvSpPr>
            <a:spLocks noGrp="1"/>
          </p:cNvSpPr>
          <p:nvPr>
            <p:ph type="body" idx="1"/>
          </p:nvPr>
        </p:nvSpPr>
        <p:spPr>
          <a:xfrm>
            <a:off x="1843088" y="1196752"/>
            <a:ext cx="6781800" cy="50276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rgbClr val="00A1E4"/>
              </a:buClr>
              <a:buFont typeface="Wingdings" panose="05000000000000000000" pitchFamily="2" charset="2"/>
              <a:buChar char="Ø"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en-US" altLang="en-US" sz="2000" b="1" dirty="0">
                <a:latin typeface="Candara" panose="020E0502030303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</a:t>
            </a:r>
          </a:p>
          <a:p>
            <a:pPr>
              <a:lnSpc>
                <a:spcPct val="150000"/>
              </a:lnSpc>
              <a:spcBef>
                <a:spcPct val="20000"/>
              </a:spcBef>
              <a:buClr>
                <a:srgbClr val="00A1E4"/>
              </a:buClr>
              <a:buFont typeface="Wingdings" panose="05000000000000000000" pitchFamily="2" charset="2"/>
              <a:buChar char="Ø"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en-US" altLang="en-US" sz="2000" b="1" dirty="0">
                <a:latin typeface="Candara" panose="020E0502030303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en-US" altLang="en-US" sz="2000" b="1" dirty="0">
                <a:latin typeface="Candara" panose="020E0502030303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</a:p>
          <a:p>
            <a:pPr>
              <a:lnSpc>
                <a:spcPct val="150000"/>
              </a:lnSpc>
              <a:spcBef>
                <a:spcPct val="20000"/>
              </a:spcBef>
              <a:buClr>
                <a:srgbClr val="00A1E4"/>
              </a:buClr>
              <a:buFont typeface="Wingdings" panose="05000000000000000000" pitchFamily="2" charset="2"/>
              <a:buChar char="Ø"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  <a:r>
              <a:rPr lang="en-US" altLang="en-US" sz="2000" b="1" dirty="0">
                <a:latin typeface="Candara" panose="020E0502030303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</a:p>
          <a:p>
            <a:pPr>
              <a:lnSpc>
                <a:spcPct val="150000"/>
              </a:lnSpc>
              <a:spcBef>
                <a:spcPct val="20000"/>
              </a:spcBef>
              <a:buClr>
                <a:srgbClr val="00A1E4"/>
              </a:buClr>
              <a:buFont typeface="Wingdings" panose="05000000000000000000" pitchFamily="2" charset="2"/>
              <a:buChar char="Ø"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altLang="en-US" sz="2000" b="1" dirty="0">
                <a:latin typeface="Candara" panose="020E0502030303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</a:p>
          <a:p>
            <a:pPr>
              <a:lnSpc>
                <a:spcPct val="150000"/>
              </a:lnSpc>
              <a:spcBef>
                <a:spcPct val="20000"/>
              </a:spcBef>
              <a:buClr>
                <a:srgbClr val="00A1E4"/>
              </a:buClr>
              <a:buFont typeface="Wingdings" panose="05000000000000000000" pitchFamily="2" charset="2"/>
              <a:buChar char="Ø"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</a:p>
          <a:p>
            <a:pPr>
              <a:lnSpc>
                <a:spcPct val="150000"/>
              </a:lnSpc>
              <a:spcBef>
                <a:spcPct val="20000"/>
              </a:spcBef>
              <a:buClr>
                <a:srgbClr val="00A1E4"/>
              </a:buClr>
              <a:buFont typeface="Wingdings" panose="05000000000000000000" pitchFamily="2" charset="2"/>
              <a:buChar char="Ø"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Opportunity</a:t>
            </a:r>
            <a:r>
              <a:rPr lang="en-US" altLang="en-US" sz="2000" b="1" dirty="0">
                <a:latin typeface="Candara" panose="020E0502030303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altLang="en-US" sz="2000" b="1" dirty="0">
                <a:latin typeface="Candara" panose="020E0502030303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</a:t>
            </a:r>
          </a:p>
          <a:p>
            <a:pPr>
              <a:buClr>
                <a:srgbClr val="00B0F0"/>
              </a:buClr>
              <a:buFont typeface="Wingdings" panose="05000000000000000000" pitchFamily="2" charset="2"/>
              <a:buChar char="Ø"/>
            </a:pPr>
            <a:endParaRPr lang="en-US" sz="2000" dirty="0"/>
          </a:p>
        </p:txBody>
      </p:sp>
      <p:sp>
        <p:nvSpPr>
          <p:cNvPr id="213002" name="Title 1"/>
          <p:cNvSpPr>
            <a:spLocks/>
          </p:cNvSpPr>
          <p:nvPr/>
        </p:nvSpPr>
        <p:spPr bwMode="auto">
          <a:xfrm>
            <a:off x="1990725" y="122238"/>
            <a:ext cx="81534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lnSpc>
                <a:spcPct val="80000"/>
              </a:lnSpc>
            </a:pPr>
            <a:endParaRPr lang="en-US" sz="2800" dirty="0">
              <a:latin typeface="Candara" panose="020E0502030303020204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A7B8DF-8FBE-4BAE-8ACF-4EAE7C4D5ACD}"/>
              </a:ext>
            </a:extLst>
          </p:cNvPr>
          <p:cNvSpPr txBox="1"/>
          <p:nvPr/>
        </p:nvSpPr>
        <p:spPr>
          <a:xfrm>
            <a:off x="1041995" y="480219"/>
            <a:ext cx="6643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628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11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Hospital Management System incorporates various factors needed for working and management of a hospital.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It includes registration of patients, reporting their labs, billing  Managing Labs,  and other various modules in hospital 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Admin can update and search required details of patient and Doctor.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Developing a customized Hospital Management system will not only save time and cost but will also generate reports to improve efficiency.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938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B3B32-B7D2-4555-992F-F0AB6DB7B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en-IN" dirty="0"/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6992E-4F47-4BEB-A727-D7C6F8DC0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just">
              <a:lnSpc>
                <a:spcPct val="150000"/>
              </a:lnSpc>
              <a:buFont typeface="Arial" charset="0"/>
              <a:buChar char="•"/>
            </a:pP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1 : Using Console Application. </a:t>
            </a:r>
          </a:p>
          <a:p>
            <a:pPr marL="342900" indent="-342900" algn="just">
              <a:lnSpc>
                <a:spcPct val="150000"/>
              </a:lnSpc>
              <a:buFont typeface="Arial" charset="0"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Phase 2 : Using ADO.NET using WPF </a:t>
            </a:r>
          </a:p>
          <a:p>
            <a:pPr marL="342900" indent="-342900" algn="just">
              <a:lnSpc>
                <a:spcPct val="150000"/>
              </a:lnSpc>
              <a:buFont typeface="Arial" charset="0"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Phase 3 : Using ASP.NET MVC.</a:t>
            </a:r>
          </a:p>
        </p:txBody>
      </p:sp>
    </p:spTree>
    <p:extLst>
      <p:ext uri="{BB962C8B-B14F-4D97-AF65-F5344CB8AC3E}">
        <p14:creationId xmlns:p14="http://schemas.microsoft.com/office/powerpoint/2010/main" val="3918811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5EB182-BCFD-485A-B384-7846D3965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888" y="1412875"/>
            <a:ext cx="6474986" cy="4351338"/>
          </a:xfrm>
        </p:spPr>
      </p:pic>
    </p:spTree>
    <p:extLst>
      <p:ext uri="{BB962C8B-B14F-4D97-AF65-F5344CB8AC3E}">
        <p14:creationId xmlns:p14="http://schemas.microsoft.com/office/powerpoint/2010/main" val="431104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E1A9A0-028B-4D7B-9490-1A8095DBA4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907" y="1412875"/>
            <a:ext cx="6516949" cy="4351338"/>
          </a:xfrm>
        </p:spPr>
      </p:pic>
    </p:spTree>
    <p:extLst>
      <p:ext uri="{BB962C8B-B14F-4D97-AF65-F5344CB8AC3E}">
        <p14:creationId xmlns:p14="http://schemas.microsoft.com/office/powerpoint/2010/main" val="1412824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  <a:r>
              <a:rPr lang="en-US" dirty="0"/>
              <a:t>/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</a:t>
            </a:r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8DDA84-8260-4370-A1D1-37FB632963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035" y="1443328"/>
            <a:ext cx="8222693" cy="4290432"/>
          </a:xfrm>
        </p:spPr>
      </p:pic>
    </p:spTree>
    <p:extLst>
      <p:ext uri="{BB962C8B-B14F-4D97-AF65-F5344CB8AC3E}">
        <p14:creationId xmlns:p14="http://schemas.microsoft.com/office/powerpoint/2010/main" val="2508889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</a:t>
            </a:r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3A4AAC-E951-4492-A63D-1D632C02B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31" y="1412875"/>
            <a:ext cx="4283817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4C5432-45B0-4173-AA2D-E8D513F2B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399" y="1744344"/>
            <a:ext cx="4130398" cy="36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0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</a:t>
            </a:r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49D6D7-65E7-40C4-A678-1FA0C793DF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144885"/>
            <a:ext cx="4983912" cy="243099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858ED8-2652-4241-871A-FE0523D3A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690" y="1716812"/>
            <a:ext cx="4814218" cy="38976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ED7010-43FE-4BC3-9104-B97474EA4B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99" y="3772160"/>
            <a:ext cx="4983912" cy="277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96139"/>
      </p:ext>
    </p:extLst>
  </p:cSld>
  <p:clrMapOvr>
    <a:masterClrMapping/>
  </p:clrMapOvr>
</p:sld>
</file>

<file path=ppt/theme/theme1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504A320-BF0C-4A8E-8664-9644A9AF95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aterial_x0020_Type xmlns="ff9673e2-8703-4f54-a1af-e608932f257d">General</Material_x0020_Type>
    <Level xmlns="ff9673e2-8703-4f54-a1af-e608932f257d">L1</Level>
    <Category xmlns="ff9673e2-8703-4f54-a1af-e608932f257d">Assessment Component</Category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AE12BA53767D44BC77A4C9A1ECA869" ma:contentTypeVersion="3" ma:contentTypeDescription="Create a new document." ma:contentTypeScope="" ma:versionID="f67ee02f4c6147b21582c34896ffff31">
  <xsd:schema xmlns:xsd="http://www.w3.org/2001/XMLSchema" xmlns:xs="http://www.w3.org/2001/XMLSchema" xmlns:p="http://schemas.microsoft.com/office/2006/metadata/properties" xmlns:ns2="ff9673e2-8703-4f54-a1af-e608932f257d" targetNamespace="http://schemas.microsoft.com/office/2006/metadata/properties" ma:root="true" ma:fieldsID="17688dc9c4f9013ba065dbc1ba4ba8a6" ns2:_="">
    <xsd:import namespace="ff9673e2-8703-4f54-a1af-e608932f257d"/>
    <xsd:element name="properties">
      <xsd:complexType>
        <xsd:sequence>
          <xsd:element name="documentManagement">
            <xsd:complexType>
              <xsd:all>
                <xsd:element ref="ns2:Level"/>
                <xsd:element ref="ns2:Category"/>
                <xsd:element ref="ns2:Material_x0020_Type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9673e2-8703-4f54-a1af-e608932f257d" elementFormDefault="qualified">
    <xsd:import namespace="http://schemas.microsoft.com/office/2006/documentManagement/types"/>
    <xsd:import namespace="http://schemas.microsoft.com/office/infopath/2007/PartnerControls"/>
    <xsd:element name="Level" ma:index="8" ma:displayName="Level" ma:format="Dropdown" ma:internalName="Level">
      <xsd:simpleType>
        <xsd:restriction base="dms:Choice">
          <xsd:enumeration value="L1"/>
          <xsd:enumeration value="L2"/>
          <xsd:enumeration value="L3"/>
          <xsd:enumeration value="L4"/>
          <xsd:enumeration value="Common"/>
        </xsd:restriction>
      </xsd:simpleType>
    </xsd:element>
    <xsd:element name="Category" ma:index="9" ma:displayName="Category" ma:default="Module Artifact" ma:format="Dropdown" ma:internalName="Category">
      <xsd:simpleType>
        <xsd:restriction base="dms:Choice">
          <xsd:enumeration value="Module Artifact"/>
          <xsd:enumeration value="Assessment Component"/>
        </xsd:restriction>
      </xsd:simpleType>
    </xsd:element>
    <xsd:element name="Material_x0020_Type" ma:index="10" ma:displayName="Material Type" ma:default="Class book" ma:format="Dropdown" ma:internalName="Material_x0020_Type">
      <xsd:simpleType>
        <xsd:restriction base="dms:Choice">
          <xsd:enumeration value="Demos"/>
          <xsd:enumeration value="Extra Example"/>
          <xsd:enumeration value="Extra Material"/>
          <xsd:enumeration value="Suggestions"/>
          <xsd:enumeration value="General"/>
          <xsd:enumeration value="Module Test Practical"/>
          <xsd:enumeration value="Module Test Theory"/>
          <xsd:enumeration value="Quiz"/>
          <xsd:enumeration value="Class book"/>
          <xsd:enumeration value="Lab book"/>
          <xsd:enumeration value="Recording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698365A-5AF7-40B9-AF8D-D99060C6EF27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ff9673e2-8703-4f54-a1af-e608932f257d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240E269-9A74-40BD-8178-DE92ECE570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9673e2-8703-4f54-a1af-e608932f257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C08088-44A3-4D6B-89F7-AC9D9AFD375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</TotalTime>
  <Words>188</Words>
  <Application>Microsoft Office PowerPoint</Application>
  <PresentationFormat>Widescreen</PresentationFormat>
  <Paragraphs>35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Candara</vt:lpstr>
      <vt:lpstr>Times New Roman</vt:lpstr>
      <vt:lpstr>Verdana</vt:lpstr>
      <vt:lpstr>Wingdings</vt:lpstr>
      <vt:lpstr>Section slides</vt:lpstr>
      <vt:lpstr>PowerPoint Presentation</vt:lpstr>
      <vt:lpstr>PowerPoint Presentation</vt:lpstr>
      <vt:lpstr>Project Details</vt:lpstr>
      <vt:lpstr>Project Details</vt:lpstr>
      <vt:lpstr>Use Case Diagram</vt:lpstr>
      <vt:lpstr>Class Diagram</vt:lpstr>
      <vt:lpstr>Sequence/Activity Diagram</vt:lpstr>
      <vt:lpstr>Screen shots</vt:lpstr>
      <vt:lpstr>Screen shots</vt:lpstr>
      <vt:lpstr>Screen shots</vt:lpstr>
      <vt:lpstr>Screen shots</vt:lpstr>
      <vt:lpstr>Screen shots</vt:lpstr>
      <vt:lpstr>Screen shots</vt:lpstr>
      <vt:lpstr>Screen Shots</vt:lpstr>
      <vt:lpstr>Screen Shots</vt:lpstr>
      <vt:lpstr>Screen Shots</vt:lpstr>
      <vt:lpstr>Screen Shots</vt:lpstr>
      <vt:lpstr>Future Enhancements</vt:lpstr>
      <vt:lpstr>Thanks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Chandrasekaran, Sangeetha</dc:creator>
  <cp:lastModifiedBy>sindhuja sindhu</cp:lastModifiedBy>
  <cp:revision>13</cp:revision>
  <dcterms:created xsi:type="dcterms:W3CDTF">2017-11-23T10:53:57Z</dcterms:created>
  <dcterms:modified xsi:type="dcterms:W3CDTF">2019-11-24T19:41:06Z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0x01010079AE12BA53767D44BC77A4C9A1ECA869</vt:lpwstr>
  </property>
</Properties>
</file>